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76" r:id="rId3"/>
    <p:sldId id="285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7" r:id="rId23"/>
    <p:sldId id="278" r:id="rId24"/>
    <p:sldId id="279" r:id="rId25"/>
    <p:sldId id="280" r:id="rId26"/>
    <p:sldId id="283" r:id="rId27"/>
    <p:sldId id="284" r:id="rId28"/>
    <p:sldId id="281" r:id="rId29"/>
    <p:sldId id="282" r:id="rId30"/>
    <p:sldId id="286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08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11/21/2011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11/21/2011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11/21/2011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5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81000"/>
            <a:ext cx="8458200" cy="817987"/>
          </a:xfrm>
        </p:spPr>
        <p:txBody>
          <a:bodyPr>
            <a:normAutofit fontScale="90000"/>
          </a:bodyPr>
          <a:lstStyle/>
          <a:p>
            <a:pPr algn="l"/>
            <a:r>
              <a:rPr lang="bg-BG" dirty="0" smtClean="0">
                <a:solidFill>
                  <a:srgbClr val="92D050"/>
                </a:solidFill>
              </a:rPr>
              <a:t>             </a:t>
            </a:r>
            <a:endParaRPr lang="bg-BG" dirty="0">
              <a:solidFill>
                <a:srgbClr val="92D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295400"/>
            <a:ext cx="8458200" cy="4343400"/>
          </a:xfrm>
        </p:spPr>
        <p:txBody>
          <a:bodyPr/>
          <a:lstStyle/>
          <a:p>
            <a:pPr algn="l"/>
            <a:r>
              <a:rPr lang="bg-BG" dirty="0" smtClean="0"/>
              <a:t>                           </a:t>
            </a: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1102123" y="304800"/>
            <a:ext cx="11192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АЗ</a:t>
            </a:r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33139281_125x12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38400" y="457200"/>
            <a:ext cx="685800" cy="685800"/>
          </a:xfrm>
          <a:prstGeom prst="rect">
            <a:avLst/>
          </a:prstGeom>
        </p:spPr>
      </p:pic>
      <p:pic>
        <p:nvPicPr>
          <p:cNvPr id="6" name="Picture 5" descr="bulgaria1-300x2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03231" y="2133600"/>
            <a:ext cx="4619552" cy="327660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7" name="Rectangle 6"/>
          <p:cNvSpPr/>
          <p:nvPr/>
        </p:nvSpPr>
        <p:spPr>
          <a:xfrm>
            <a:off x="3175380" y="381000"/>
            <a:ext cx="40532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БЪЛГАРИЯ</a:t>
            </a:r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wl readin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84975" y="0"/>
            <a:ext cx="3259025" cy="300713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62484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bg-BG" smtClean="0">
                <a:latin typeface="Arial" pitchFamily="34" charset="0"/>
                <a:cs typeface="Arial" pitchFamily="34" charset="0"/>
              </a:rPr>
              <a:t>   	Стара </a:t>
            </a:r>
            <a:r>
              <a:rPr lang="bg-BG" dirty="0" smtClean="0">
                <a:latin typeface="Arial" pitchFamily="34" charset="0"/>
                <a:cs typeface="Arial" pitchFamily="34" charset="0"/>
              </a:rPr>
              <a:t>легенда разказва, че докато Бог разпределял земята между отделните народи, нашите прадеди били заети с работа. Когато пристигнали, нищо не било останало. Дълго се чудил Бог как да постъпи. Накрая отделил къс от Рая и го дал на българите.</a:t>
            </a:r>
          </a:p>
          <a:p>
            <a:pPr>
              <a:buNone/>
            </a:pPr>
            <a:r>
              <a:rPr lang="bg-BG" dirty="0" smtClean="0">
                <a:latin typeface="Arial" pitchFamily="34" charset="0"/>
                <a:cs typeface="Arial" pitchFamily="34" charset="0"/>
              </a:rPr>
              <a:t>        Казват, че затова природата на България е толкова красива и неповторима !</a:t>
            </a:r>
            <a:endParaRPr lang="bg-B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 </a:t>
            </a:r>
            <a:r>
              <a:rPr lang="bg-B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ЗНАЕШ ЛИ, ЧЕ…….</a:t>
            </a:r>
            <a:endParaRPr lang="bg-B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img_75929_1113707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0" y="5562600"/>
            <a:ext cx="952500" cy="857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               </a:t>
            </a:r>
            <a:r>
              <a:rPr lang="bg-B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ТАТКОВИНА</a:t>
            </a:r>
            <a:endParaRPr lang="bg-B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img_75929_1113707_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0" y="5715000"/>
            <a:ext cx="952500" cy="857250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524000" y="1397000"/>
          <a:ext cx="6400797" cy="3784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2369"/>
                <a:gridCol w="492369"/>
                <a:gridCol w="492369"/>
                <a:gridCol w="492369"/>
                <a:gridCol w="492369"/>
                <a:gridCol w="492369"/>
                <a:gridCol w="492369"/>
                <a:gridCol w="492369"/>
                <a:gridCol w="492369"/>
                <a:gridCol w="492369"/>
                <a:gridCol w="492369"/>
                <a:gridCol w="492369"/>
                <a:gridCol w="492369"/>
              </a:tblGrid>
              <a:tr h="473075"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473075"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473075"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</a:tr>
              <a:tr h="473075"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473075"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473075"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473075"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473075"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6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91400" y="1371600"/>
            <a:ext cx="508000" cy="457200"/>
          </a:xfrm>
          <a:prstGeom prst="rect">
            <a:avLst/>
          </a:prstGeom>
        </p:spPr>
      </p:pic>
      <p:pic>
        <p:nvPicPr>
          <p:cNvPr id="12" name="Picture 11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34200" y="1371600"/>
            <a:ext cx="508000" cy="457200"/>
          </a:xfrm>
          <a:prstGeom prst="rect">
            <a:avLst/>
          </a:prstGeom>
        </p:spPr>
      </p:pic>
      <p:pic>
        <p:nvPicPr>
          <p:cNvPr id="13" name="Picture 12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10200" y="1905000"/>
            <a:ext cx="508000" cy="457200"/>
          </a:xfrm>
          <a:prstGeom prst="rect">
            <a:avLst/>
          </a:prstGeom>
        </p:spPr>
      </p:pic>
      <p:pic>
        <p:nvPicPr>
          <p:cNvPr id="14" name="Picture 13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43600" y="1905000"/>
            <a:ext cx="508000" cy="457200"/>
          </a:xfrm>
          <a:prstGeom prst="rect">
            <a:avLst/>
          </a:prstGeom>
        </p:spPr>
      </p:pic>
      <p:pic>
        <p:nvPicPr>
          <p:cNvPr id="15" name="Picture 14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26200" y="1905000"/>
            <a:ext cx="508000" cy="457200"/>
          </a:xfrm>
          <a:prstGeom prst="rect">
            <a:avLst/>
          </a:prstGeom>
        </p:spPr>
      </p:pic>
      <p:pic>
        <p:nvPicPr>
          <p:cNvPr id="16" name="Picture 15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34200" y="1905000"/>
            <a:ext cx="508000" cy="457200"/>
          </a:xfrm>
          <a:prstGeom prst="rect">
            <a:avLst/>
          </a:prstGeom>
        </p:spPr>
      </p:pic>
      <p:pic>
        <p:nvPicPr>
          <p:cNvPr id="17" name="Picture 16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91400" y="1905000"/>
            <a:ext cx="508000" cy="457200"/>
          </a:xfrm>
          <a:prstGeom prst="rect">
            <a:avLst/>
          </a:prstGeom>
        </p:spPr>
      </p:pic>
      <p:pic>
        <p:nvPicPr>
          <p:cNvPr id="18" name="Picture 17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34200" y="2362200"/>
            <a:ext cx="508000" cy="457200"/>
          </a:xfrm>
          <a:prstGeom prst="rect">
            <a:avLst/>
          </a:prstGeom>
        </p:spPr>
      </p:pic>
      <p:pic>
        <p:nvPicPr>
          <p:cNvPr id="19" name="Picture 18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91400" y="2362200"/>
            <a:ext cx="508000" cy="457200"/>
          </a:xfrm>
          <a:prstGeom prst="rect">
            <a:avLst/>
          </a:prstGeom>
        </p:spPr>
      </p:pic>
      <p:pic>
        <p:nvPicPr>
          <p:cNvPr id="20" name="Picture 19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91400" y="3276600"/>
            <a:ext cx="508000" cy="457200"/>
          </a:xfrm>
          <a:prstGeom prst="rect">
            <a:avLst/>
          </a:prstGeom>
        </p:spPr>
      </p:pic>
      <p:pic>
        <p:nvPicPr>
          <p:cNvPr id="21" name="Picture 20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34200" y="3276600"/>
            <a:ext cx="508000" cy="457200"/>
          </a:xfrm>
          <a:prstGeom prst="rect">
            <a:avLst/>
          </a:prstGeom>
        </p:spPr>
      </p:pic>
      <p:pic>
        <p:nvPicPr>
          <p:cNvPr id="22" name="Picture 21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77000" y="3276600"/>
            <a:ext cx="508000" cy="457200"/>
          </a:xfrm>
          <a:prstGeom prst="rect">
            <a:avLst/>
          </a:prstGeom>
        </p:spPr>
      </p:pic>
      <p:pic>
        <p:nvPicPr>
          <p:cNvPr id="23" name="Picture 22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43600" y="3276600"/>
            <a:ext cx="508000" cy="457200"/>
          </a:xfrm>
          <a:prstGeom prst="rect">
            <a:avLst/>
          </a:prstGeom>
        </p:spPr>
      </p:pic>
      <p:pic>
        <p:nvPicPr>
          <p:cNvPr id="24" name="Picture 23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10200" y="3276600"/>
            <a:ext cx="508000" cy="457200"/>
          </a:xfrm>
          <a:prstGeom prst="rect">
            <a:avLst/>
          </a:prstGeom>
        </p:spPr>
      </p:pic>
      <p:pic>
        <p:nvPicPr>
          <p:cNvPr id="25" name="Picture 24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78400" y="3276600"/>
            <a:ext cx="508000" cy="457200"/>
          </a:xfrm>
          <a:prstGeom prst="rect">
            <a:avLst/>
          </a:prstGeom>
        </p:spPr>
      </p:pic>
      <p:pic>
        <p:nvPicPr>
          <p:cNvPr id="26" name="Picture 25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91400" y="3810000"/>
            <a:ext cx="508000" cy="457200"/>
          </a:xfrm>
          <a:prstGeom prst="rect">
            <a:avLst/>
          </a:prstGeom>
        </p:spPr>
      </p:pic>
      <p:pic>
        <p:nvPicPr>
          <p:cNvPr id="27" name="Picture 26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83400" y="3810000"/>
            <a:ext cx="508000" cy="457200"/>
          </a:xfrm>
          <a:prstGeom prst="rect">
            <a:avLst/>
          </a:prstGeom>
        </p:spPr>
      </p:pic>
      <p:pic>
        <p:nvPicPr>
          <p:cNvPr id="28" name="Picture 27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00800" y="3810000"/>
            <a:ext cx="508000" cy="457200"/>
          </a:xfrm>
          <a:prstGeom prst="rect">
            <a:avLst/>
          </a:prstGeom>
        </p:spPr>
      </p:pic>
      <p:pic>
        <p:nvPicPr>
          <p:cNvPr id="29" name="Picture 28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91400" y="4267200"/>
            <a:ext cx="508000" cy="457200"/>
          </a:xfrm>
          <a:prstGeom prst="rect">
            <a:avLst/>
          </a:prstGeom>
        </p:spPr>
      </p:pic>
      <p:pic>
        <p:nvPicPr>
          <p:cNvPr id="30" name="Picture 29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34200" y="4267200"/>
            <a:ext cx="508000" cy="457200"/>
          </a:xfrm>
          <a:prstGeom prst="rect">
            <a:avLst/>
          </a:prstGeom>
        </p:spPr>
      </p:pic>
      <p:pic>
        <p:nvPicPr>
          <p:cNvPr id="31" name="Picture 30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91400" y="4724400"/>
            <a:ext cx="508000" cy="457200"/>
          </a:xfrm>
          <a:prstGeom prst="rect">
            <a:avLst/>
          </a:prstGeom>
        </p:spPr>
      </p:pic>
      <p:pic>
        <p:nvPicPr>
          <p:cNvPr id="32" name="Picture 31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58000" y="4724400"/>
            <a:ext cx="508000" cy="457200"/>
          </a:xfrm>
          <a:prstGeom prst="rect">
            <a:avLst/>
          </a:prstGeom>
        </p:spPr>
      </p:pic>
      <p:pic>
        <p:nvPicPr>
          <p:cNvPr id="33" name="Picture 32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00800" y="4724400"/>
            <a:ext cx="508000" cy="457200"/>
          </a:xfrm>
          <a:prstGeom prst="rect">
            <a:avLst/>
          </a:prstGeom>
        </p:spPr>
      </p:pic>
      <p:pic>
        <p:nvPicPr>
          <p:cNvPr id="34" name="Picture 33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92800" y="4724400"/>
            <a:ext cx="508000" cy="457200"/>
          </a:xfrm>
          <a:prstGeom prst="rect">
            <a:avLst/>
          </a:prstGeom>
        </p:spPr>
      </p:pic>
      <p:pic>
        <p:nvPicPr>
          <p:cNvPr id="35" name="Picture 34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10200" y="4724400"/>
            <a:ext cx="508000" cy="457200"/>
          </a:xfrm>
          <a:prstGeom prst="rect">
            <a:avLst/>
          </a:prstGeom>
        </p:spPr>
      </p:pic>
      <p:pic>
        <p:nvPicPr>
          <p:cNvPr id="36" name="Picture 35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53000" y="4724400"/>
            <a:ext cx="508000" cy="457200"/>
          </a:xfrm>
          <a:prstGeom prst="rect">
            <a:avLst/>
          </a:prstGeom>
        </p:spPr>
      </p:pic>
      <p:pic>
        <p:nvPicPr>
          <p:cNvPr id="37" name="Picture 36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24000" y="1447800"/>
            <a:ext cx="508000" cy="457200"/>
          </a:xfrm>
          <a:prstGeom prst="rect">
            <a:avLst/>
          </a:prstGeom>
        </p:spPr>
      </p:pic>
      <p:pic>
        <p:nvPicPr>
          <p:cNvPr id="38" name="Picture 37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14600" y="1447800"/>
            <a:ext cx="508000" cy="457200"/>
          </a:xfrm>
          <a:prstGeom prst="rect">
            <a:avLst/>
          </a:prstGeom>
        </p:spPr>
      </p:pic>
      <p:pic>
        <p:nvPicPr>
          <p:cNvPr id="39" name="Picture 38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71800" y="1447800"/>
            <a:ext cx="508000" cy="457200"/>
          </a:xfrm>
          <a:prstGeom prst="rect">
            <a:avLst/>
          </a:prstGeom>
        </p:spPr>
      </p:pic>
      <p:pic>
        <p:nvPicPr>
          <p:cNvPr id="40" name="Picture 39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05200" y="1447800"/>
            <a:ext cx="508000" cy="457200"/>
          </a:xfrm>
          <a:prstGeom prst="rect">
            <a:avLst/>
          </a:prstGeom>
        </p:spPr>
      </p:pic>
      <p:pic>
        <p:nvPicPr>
          <p:cNvPr id="41" name="Picture 40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62400" y="1447800"/>
            <a:ext cx="508000" cy="457200"/>
          </a:xfrm>
          <a:prstGeom prst="rect">
            <a:avLst/>
          </a:prstGeom>
        </p:spPr>
      </p:pic>
      <p:pic>
        <p:nvPicPr>
          <p:cNvPr id="42" name="Picture 41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81200" y="1447800"/>
            <a:ext cx="508000" cy="457200"/>
          </a:xfrm>
          <a:prstGeom prst="rect">
            <a:avLst/>
          </a:prstGeom>
        </p:spPr>
      </p:pic>
      <p:pic>
        <p:nvPicPr>
          <p:cNvPr id="43" name="Picture 42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14600" y="1905000"/>
            <a:ext cx="508000" cy="457200"/>
          </a:xfrm>
          <a:prstGeom prst="rect">
            <a:avLst/>
          </a:prstGeom>
        </p:spPr>
      </p:pic>
      <p:pic>
        <p:nvPicPr>
          <p:cNvPr id="44" name="Picture 43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71800" y="1905000"/>
            <a:ext cx="508000" cy="457200"/>
          </a:xfrm>
          <a:prstGeom prst="rect">
            <a:avLst/>
          </a:prstGeom>
        </p:spPr>
      </p:pic>
      <p:pic>
        <p:nvPicPr>
          <p:cNvPr id="45" name="Picture 44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81200" y="1905000"/>
            <a:ext cx="508000" cy="457200"/>
          </a:xfrm>
          <a:prstGeom prst="rect">
            <a:avLst/>
          </a:prstGeom>
        </p:spPr>
      </p:pic>
      <p:pic>
        <p:nvPicPr>
          <p:cNvPr id="46" name="Picture 45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24000" y="1905000"/>
            <a:ext cx="508000" cy="457200"/>
          </a:xfrm>
          <a:prstGeom prst="rect">
            <a:avLst/>
          </a:prstGeom>
        </p:spPr>
      </p:pic>
      <p:pic>
        <p:nvPicPr>
          <p:cNvPr id="47" name="Picture 46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29000" y="2362200"/>
            <a:ext cx="508000" cy="457200"/>
          </a:xfrm>
          <a:prstGeom prst="rect">
            <a:avLst/>
          </a:prstGeom>
        </p:spPr>
      </p:pic>
      <p:pic>
        <p:nvPicPr>
          <p:cNvPr id="49" name="Picture 48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71800" y="2362200"/>
            <a:ext cx="508000" cy="457200"/>
          </a:xfrm>
          <a:prstGeom prst="rect">
            <a:avLst/>
          </a:prstGeom>
        </p:spPr>
      </p:pic>
      <p:pic>
        <p:nvPicPr>
          <p:cNvPr id="50" name="Picture 49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14600" y="2362200"/>
            <a:ext cx="508000" cy="457200"/>
          </a:xfrm>
          <a:prstGeom prst="rect">
            <a:avLst/>
          </a:prstGeom>
        </p:spPr>
      </p:pic>
      <p:pic>
        <p:nvPicPr>
          <p:cNvPr id="51" name="Picture 50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81200" y="2362200"/>
            <a:ext cx="508000" cy="457200"/>
          </a:xfrm>
          <a:prstGeom prst="rect">
            <a:avLst/>
          </a:prstGeom>
        </p:spPr>
      </p:pic>
      <p:pic>
        <p:nvPicPr>
          <p:cNvPr id="52" name="Picture 51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24000" y="2362200"/>
            <a:ext cx="508000" cy="457200"/>
          </a:xfrm>
          <a:prstGeom prst="rect">
            <a:avLst/>
          </a:prstGeom>
        </p:spPr>
      </p:pic>
      <p:pic>
        <p:nvPicPr>
          <p:cNvPr id="53" name="Picture 52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62400" y="2819400"/>
            <a:ext cx="508000" cy="457200"/>
          </a:xfrm>
          <a:prstGeom prst="rect">
            <a:avLst/>
          </a:prstGeom>
        </p:spPr>
      </p:pic>
      <p:pic>
        <p:nvPicPr>
          <p:cNvPr id="54" name="Picture 53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24000" y="2819400"/>
            <a:ext cx="508000" cy="457200"/>
          </a:xfrm>
          <a:prstGeom prst="rect">
            <a:avLst/>
          </a:prstGeom>
        </p:spPr>
      </p:pic>
      <p:pic>
        <p:nvPicPr>
          <p:cNvPr id="55" name="Picture 54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81200" y="2819400"/>
            <a:ext cx="508000" cy="457200"/>
          </a:xfrm>
          <a:prstGeom prst="rect">
            <a:avLst/>
          </a:prstGeom>
        </p:spPr>
      </p:pic>
      <p:pic>
        <p:nvPicPr>
          <p:cNvPr id="56" name="Picture 55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14600" y="2819400"/>
            <a:ext cx="508000" cy="457200"/>
          </a:xfrm>
          <a:prstGeom prst="rect">
            <a:avLst/>
          </a:prstGeom>
        </p:spPr>
      </p:pic>
      <p:pic>
        <p:nvPicPr>
          <p:cNvPr id="57" name="Picture 56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71800" y="2819400"/>
            <a:ext cx="508000" cy="457200"/>
          </a:xfrm>
          <a:prstGeom prst="rect">
            <a:avLst/>
          </a:prstGeom>
        </p:spPr>
      </p:pic>
      <p:pic>
        <p:nvPicPr>
          <p:cNvPr id="58" name="Picture 57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05200" y="2819400"/>
            <a:ext cx="508000" cy="457200"/>
          </a:xfrm>
          <a:prstGeom prst="rect">
            <a:avLst/>
          </a:prstGeom>
        </p:spPr>
      </p:pic>
      <p:pic>
        <p:nvPicPr>
          <p:cNvPr id="59" name="Picture 58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38400" y="3276600"/>
            <a:ext cx="508000" cy="457200"/>
          </a:xfrm>
          <a:prstGeom prst="rect">
            <a:avLst/>
          </a:prstGeom>
        </p:spPr>
      </p:pic>
      <p:pic>
        <p:nvPicPr>
          <p:cNvPr id="60" name="Picture 59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81200" y="3276600"/>
            <a:ext cx="508000" cy="457200"/>
          </a:xfrm>
          <a:prstGeom prst="rect">
            <a:avLst/>
          </a:prstGeom>
        </p:spPr>
      </p:pic>
      <p:pic>
        <p:nvPicPr>
          <p:cNvPr id="61" name="Picture 60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24000" y="3276600"/>
            <a:ext cx="508000" cy="457200"/>
          </a:xfrm>
          <a:prstGeom prst="rect">
            <a:avLst/>
          </a:prstGeom>
        </p:spPr>
      </p:pic>
      <p:pic>
        <p:nvPicPr>
          <p:cNvPr id="62" name="Picture 61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71800" y="3810000"/>
            <a:ext cx="508000" cy="457200"/>
          </a:xfrm>
          <a:prstGeom prst="rect">
            <a:avLst/>
          </a:prstGeom>
        </p:spPr>
      </p:pic>
      <p:pic>
        <p:nvPicPr>
          <p:cNvPr id="63" name="Picture 62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38400" y="3810000"/>
            <a:ext cx="508000" cy="457200"/>
          </a:xfrm>
          <a:prstGeom prst="rect">
            <a:avLst/>
          </a:prstGeom>
        </p:spPr>
      </p:pic>
      <p:pic>
        <p:nvPicPr>
          <p:cNvPr id="64" name="Picture 63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81200" y="3810000"/>
            <a:ext cx="508000" cy="457200"/>
          </a:xfrm>
          <a:prstGeom prst="rect">
            <a:avLst/>
          </a:prstGeom>
        </p:spPr>
      </p:pic>
      <p:pic>
        <p:nvPicPr>
          <p:cNvPr id="65" name="Picture 64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73200" y="3810000"/>
            <a:ext cx="508000" cy="457200"/>
          </a:xfrm>
          <a:prstGeom prst="rect">
            <a:avLst/>
          </a:prstGeom>
        </p:spPr>
      </p:pic>
      <p:pic>
        <p:nvPicPr>
          <p:cNvPr id="66" name="Picture 65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05200" y="3810000"/>
            <a:ext cx="508000" cy="457200"/>
          </a:xfrm>
          <a:prstGeom prst="rect">
            <a:avLst/>
          </a:prstGeom>
        </p:spPr>
      </p:pic>
      <p:pic>
        <p:nvPicPr>
          <p:cNvPr id="67" name="Picture 66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62400" y="3810000"/>
            <a:ext cx="508000" cy="457200"/>
          </a:xfrm>
          <a:prstGeom prst="rect">
            <a:avLst/>
          </a:prstGeom>
        </p:spPr>
      </p:pic>
      <p:pic>
        <p:nvPicPr>
          <p:cNvPr id="68" name="Picture 67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62400" y="4267200"/>
            <a:ext cx="508000" cy="457200"/>
          </a:xfrm>
          <a:prstGeom prst="rect">
            <a:avLst/>
          </a:prstGeom>
        </p:spPr>
      </p:pic>
      <p:pic>
        <p:nvPicPr>
          <p:cNvPr id="69" name="Picture 68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05200" y="4267200"/>
            <a:ext cx="508000" cy="457200"/>
          </a:xfrm>
          <a:prstGeom prst="rect">
            <a:avLst/>
          </a:prstGeom>
        </p:spPr>
      </p:pic>
      <p:pic>
        <p:nvPicPr>
          <p:cNvPr id="70" name="Picture 69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97200" y="4267200"/>
            <a:ext cx="508000" cy="457200"/>
          </a:xfrm>
          <a:prstGeom prst="rect">
            <a:avLst/>
          </a:prstGeom>
        </p:spPr>
      </p:pic>
      <p:pic>
        <p:nvPicPr>
          <p:cNvPr id="71" name="Picture 70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14600" y="4267200"/>
            <a:ext cx="508000" cy="457200"/>
          </a:xfrm>
          <a:prstGeom prst="rect">
            <a:avLst/>
          </a:prstGeom>
        </p:spPr>
      </p:pic>
      <p:pic>
        <p:nvPicPr>
          <p:cNvPr id="72" name="Picture 71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81200" y="4267200"/>
            <a:ext cx="508000" cy="457200"/>
          </a:xfrm>
          <a:prstGeom prst="rect">
            <a:avLst/>
          </a:prstGeom>
        </p:spPr>
      </p:pic>
      <p:pic>
        <p:nvPicPr>
          <p:cNvPr id="73" name="Picture 72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73200" y="4267200"/>
            <a:ext cx="508000" cy="457200"/>
          </a:xfrm>
          <a:prstGeom prst="rect">
            <a:avLst/>
          </a:prstGeom>
        </p:spPr>
      </p:pic>
      <p:sp>
        <p:nvSpPr>
          <p:cNvPr id="74" name="TextBox 73"/>
          <p:cNvSpPr txBox="1"/>
          <p:nvPr/>
        </p:nvSpPr>
        <p:spPr>
          <a:xfrm>
            <a:off x="4495800" y="137160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 smtClean="0">
                <a:latin typeface="Arial" pitchFamily="34" charset="0"/>
                <a:cs typeface="Arial" pitchFamily="34" charset="0"/>
              </a:rPr>
              <a:t>Б   о   т   е  в</a:t>
            </a: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505200" y="182880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 smtClean="0">
                <a:latin typeface="Arial" pitchFamily="34" charset="0"/>
                <a:cs typeface="Arial" pitchFamily="34" charset="0"/>
              </a:rPr>
              <a:t>О   с  ъ   м</a:t>
            </a: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3962400" y="236220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 smtClean="0">
                <a:latin typeface="Arial" pitchFamily="34" charset="0"/>
                <a:cs typeface="Arial" pitchFamily="34" charset="0"/>
              </a:rPr>
              <a:t>П   л   е   в   е   н</a:t>
            </a: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495800" y="282958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 smtClean="0">
                <a:latin typeface="Arial" pitchFamily="34" charset="0"/>
                <a:cs typeface="Arial" pitchFamily="34" charset="0"/>
              </a:rPr>
              <a:t>Г   а   б   р   о   в  о</a:t>
            </a: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495800" y="382018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 smtClean="0">
                <a:latin typeface="Arial" pitchFamily="34" charset="0"/>
                <a:cs typeface="Arial" pitchFamily="34" charset="0"/>
              </a:rPr>
              <a:t>Р   у   с   е</a:t>
            </a: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3124200" y="335280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 smtClean="0">
                <a:latin typeface="Arial" pitchFamily="34" charset="0"/>
                <a:cs typeface="Arial" pitchFamily="34" charset="0"/>
              </a:rPr>
              <a:t>Р  и   л  а</a:t>
            </a: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495800" y="419100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 smtClean="0">
                <a:latin typeface="Arial" pitchFamily="34" charset="0"/>
                <a:cs typeface="Arial" pitchFamily="34" charset="0"/>
              </a:rPr>
              <a:t>И   с   к   ъ  р</a:t>
            </a: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905000" y="47244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 smtClean="0"/>
              <a:t> </a:t>
            </a:r>
            <a:r>
              <a:rPr lang="bg-BG" sz="2800" b="1" dirty="0" smtClean="0">
                <a:latin typeface="Arial" pitchFamily="34" charset="0"/>
                <a:cs typeface="Arial" pitchFamily="34" charset="0"/>
              </a:rPr>
              <a:t>К   а   м   ч   и  я</a:t>
            </a: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2" name="Picture 81" descr="img_75929_1113707_s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24000" y="4724400"/>
            <a:ext cx="508000" cy="45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ulgari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7453" y="762000"/>
            <a:ext cx="8105546" cy="5181600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81329"/>
            <a:ext cx="8001000" cy="4309872"/>
          </a:xfrm>
        </p:spPr>
        <p:txBody>
          <a:bodyPr>
            <a:normAutofit/>
          </a:bodyPr>
          <a:lstStyle/>
          <a:p>
            <a:pPr>
              <a:buNone/>
            </a:pPr>
            <a:endParaRPr lang="bg-BG" dirty="0" smtClean="0"/>
          </a:p>
          <a:p>
            <a:pPr>
              <a:buNone/>
            </a:pPr>
            <a:endParaRPr lang="bg-BG" dirty="0" smtClean="0"/>
          </a:p>
          <a:p>
            <a:pPr>
              <a:buNone/>
            </a:pPr>
            <a:r>
              <a:rPr lang="bg-BG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Не съм те никога избирал на земята.</a:t>
            </a:r>
          </a:p>
          <a:p>
            <a:pPr>
              <a:buNone/>
            </a:pPr>
            <a:r>
              <a:rPr lang="bg-BG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Родих се просто в теб на юнски ден във зноя.</a:t>
            </a:r>
          </a:p>
          <a:p>
            <a:pPr>
              <a:buNone/>
            </a:pPr>
            <a:r>
              <a:rPr lang="bg-BG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Аз те обичам не защото си богата,</a:t>
            </a:r>
          </a:p>
          <a:p>
            <a:pPr>
              <a:buNone/>
            </a:pPr>
            <a:r>
              <a:rPr lang="bg-BG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а само за това, че си родина моя.</a:t>
            </a:r>
          </a:p>
          <a:p>
            <a:pPr>
              <a:buNone/>
            </a:pPr>
            <a:r>
              <a:rPr lang="bg-BG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                Атанас Далчев</a:t>
            </a:r>
            <a:endParaRPr lang="bg-BG" dirty="0">
              <a:solidFill>
                <a:schemeClr val="accent6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       </a:t>
            </a:r>
            <a:r>
              <a:rPr lang="bg-B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МОЯТА РОДИНА БЪЛГАРИЯ</a:t>
            </a:r>
            <a:r>
              <a:rPr lang="bg-BG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/>
            </a:r>
            <a:br>
              <a:rPr lang="bg-BG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</a:br>
            <a:endParaRPr lang="bg-BG" dirty="0"/>
          </a:p>
        </p:txBody>
      </p:sp>
      <p:pic>
        <p:nvPicPr>
          <p:cNvPr id="5" name="Picture 4" descr="img_75929_1113707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01000" y="6000750"/>
            <a:ext cx="952500" cy="857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ook_open-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47800"/>
            <a:ext cx="9144000" cy="53463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bg-BG" sz="44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bg-BG" sz="4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АЗ ОБИЧАМ БЪЛГАРИЯ</a:t>
            </a:r>
            <a:endParaRPr lang="bg-B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219200" y="2362200"/>
            <a:ext cx="3200400" cy="3111500"/>
          </a:xfrm>
        </p:spPr>
        <p:txBody>
          <a:bodyPr>
            <a:normAutofit fontScale="47500" lnSpcReduction="20000"/>
          </a:bodyPr>
          <a:lstStyle/>
          <a:p>
            <a:pPr marL="90488" indent="19050">
              <a:buNone/>
            </a:pPr>
            <a:r>
              <a:rPr lang="bg-BG" b="1" dirty="0" smtClean="0">
                <a:latin typeface="Arial" pitchFamily="34" charset="0"/>
                <a:cs typeface="Arial" pitchFamily="34" charset="0"/>
              </a:rPr>
              <a:t>Отечество любезно, как хубаво си ти !</a:t>
            </a:r>
          </a:p>
          <a:p>
            <a:pPr marL="90488" indent="19050">
              <a:buNone/>
            </a:pPr>
            <a:r>
              <a:rPr lang="bg-BG" b="1" dirty="0" smtClean="0">
                <a:latin typeface="Arial" pitchFamily="34" charset="0"/>
                <a:cs typeface="Arial" pitchFamily="34" charset="0"/>
              </a:rPr>
              <a:t>Как чудно се синее небето ти безкрайно !</a:t>
            </a:r>
          </a:p>
          <a:p>
            <a:pPr marL="90488" indent="19050">
              <a:buNone/>
            </a:pPr>
            <a:r>
              <a:rPr lang="bg-BG" b="1" dirty="0" smtClean="0">
                <a:latin typeface="Arial" pitchFamily="34" charset="0"/>
                <a:cs typeface="Arial" pitchFamily="34" charset="0"/>
              </a:rPr>
              <a:t>Как твоите картини </a:t>
            </a:r>
            <a:r>
              <a:rPr lang="bg-BG" b="1" dirty="0" err="1" smtClean="0">
                <a:latin typeface="Arial" pitchFamily="34" charset="0"/>
                <a:cs typeface="Arial" pitchFamily="34" charset="0"/>
              </a:rPr>
              <a:t>меняват</a:t>
            </a:r>
            <a:r>
              <a:rPr lang="bg-BG" b="1" dirty="0" smtClean="0">
                <a:latin typeface="Arial" pitchFamily="34" charset="0"/>
                <a:cs typeface="Arial" pitchFamily="34" charset="0"/>
              </a:rPr>
              <a:t> се омайно !</a:t>
            </a:r>
          </a:p>
          <a:p>
            <a:pPr marL="90488" indent="19050">
              <a:buNone/>
            </a:pPr>
            <a:r>
              <a:rPr lang="bg-BG" b="1" dirty="0" smtClean="0">
                <a:latin typeface="Arial" pitchFamily="34" charset="0"/>
                <a:cs typeface="Arial" pitchFamily="34" charset="0"/>
              </a:rPr>
              <a:t>При всеки поглед</a:t>
            </a:r>
            <a:br>
              <a:rPr lang="bg-BG" b="1" dirty="0" smtClean="0">
                <a:latin typeface="Arial" pitchFamily="34" charset="0"/>
                <a:cs typeface="Arial" pitchFamily="34" charset="0"/>
              </a:rPr>
            </a:br>
            <a:r>
              <a:rPr lang="bg-BG" b="1" dirty="0" smtClean="0">
                <a:latin typeface="Arial" pitchFamily="34" charset="0"/>
                <a:cs typeface="Arial" pitchFamily="34" charset="0"/>
              </a:rPr>
              <a:t>нови,по-нови красоти:</a:t>
            </a:r>
          </a:p>
          <a:p>
            <a:pPr marL="90488" indent="19050">
              <a:buNone/>
            </a:pPr>
            <a:r>
              <a:rPr lang="bg-BG" b="1" dirty="0" smtClean="0">
                <a:latin typeface="Arial" pitchFamily="34" charset="0"/>
                <a:cs typeface="Arial" pitchFamily="34" charset="0"/>
              </a:rPr>
              <a:t>Тук весели долини, там планини- гиганти….</a:t>
            </a:r>
          </a:p>
          <a:p>
            <a:pPr marL="90488" indent="19050">
              <a:buNone/>
            </a:pPr>
            <a:r>
              <a:rPr lang="bg-BG" b="1" dirty="0" smtClean="0">
                <a:latin typeface="Arial" pitchFamily="34" charset="0"/>
                <a:cs typeface="Arial" pitchFamily="34" charset="0"/>
              </a:rPr>
              <a:t>                                              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                    </a:t>
            </a:r>
            <a:r>
              <a:rPr lang="bg-BG" b="1" dirty="0" smtClean="0">
                <a:latin typeface="Arial" pitchFamily="34" charset="0"/>
                <a:cs typeface="Arial" pitchFamily="34" charset="0"/>
              </a:rPr>
              <a:t>             </a:t>
            </a:r>
            <a:br>
              <a:rPr lang="bg-BG" b="1" dirty="0" smtClean="0">
                <a:latin typeface="Arial" pitchFamily="34" charset="0"/>
                <a:cs typeface="Arial" pitchFamily="34" charset="0"/>
              </a:rPr>
            </a:br>
            <a:r>
              <a:rPr lang="bg-BG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b="1" dirty="0" smtClean="0">
                <a:latin typeface="Arial" pitchFamily="34" charset="0"/>
                <a:cs typeface="Arial" pitchFamily="34" charset="0"/>
              </a:rPr>
            </a:br>
            <a:r>
              <a:rPr lang="bg-BG" b="1" dirty="0" smtClean="0">
                <a:latin typeface="Arial" pitchFamily="34" charset="0"/>
                <a:cs typeface="Arial" pitchFamily="34" charset="0"/>
              </a:rPr>
              <a:t>                                                       </a:t>
            </a:r>
            <a:br>
              <a:rPr lang="bg-BG" b="1" dirty="0" smtClean="0">
                <a:latin typeface="Arial" pitchFamily="34" charset="0"/>
                <a:cs typeface="Arial" pitchFamily="34" charset="0"/>
              </a:rPr>
            </a:br>
            <a:endParaRPr lang="bg-BG" b="1" dirty="0" smtClean="0">
              <a:latin typeface="Arial" pitchFamily="34" charset="0"/>
              <a:cs typeface="Arial" pitchFamily="34" charset="0"/>
            </a:endParaRPr>
          </a:p>
          <a:p>
            <a:pPr marL="90488" indent="19050">
              <a:buNone/>
            </a:pPr>
            <a:r>
              <a:rPr lang="bg-BG" b="1" dirty="0" smtClean="0">
                <a:latin typeface="Arial" pitchFamily="34" charset="0"/>
                <a:cs typeface="Arial" pitchFamily="34" charset="0"/>
              </a:rPr>
              <a:t>                      Иван Вазов</a:t>
            </a:r>
            <a:endParaRPr lang="bg-BG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7" descr="pirin-mountain-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0" y="2438400"/>
            <a:ext cx="3381375" cy="28575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9" name="Picture 8" descr="img_75929_1113707_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15200" y="6000750"/>
            <a:ext cx="952500" cy="857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bg-BG" dirty="0" smtClean="0"/>
              <a:t>   </a:t>
            </a:r>
            <a:endParaRPr lang="bg-B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    </a:t>
            </a:r>
            <a:r>
              <a:rPr lang="bg-BG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АЗ ОБИЧАМ БЪЛГАРИЯ</a:t>
            </a:r>
            <a:endParaRPr lang="bg-BG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book_open-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95400"/>
            <a:ext cx="9144000" cy="5562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95400" y="2286000"/>
            <a:ext cx="27432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bg-BG" sz="2000" b="1" dirty="0" smtClean="0">
                <a:latin typeface="Arial" pitchFamily="34" charset="0"/>
                <a:cs typeface="Arial" pitchFamily="34" charset="0"/>
              </a:rPr>
              <a:t>Обичам те, родино, пролет </a:t>
            </a:r>
          </a:p>
          <a:p>
            <a:pPr>
              <a:buNone/>
            </a:pPr>
            <a:r>
              <a:rPr lang="bg-BG" sz="2000" b="1" dirty="0" smtClean="0">
                <a:latin typeface="Arial" pitchFamily="34" charset="0"/>
                <a:cs typeface="Arial" pitchFamily="34" charset="0"/>
              </a:rPr>
              <a:t>под накита зелен .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                       </a:t>
            </a:r>
            <a:endParaRPr lang="bg-BG" sz="20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bg-BG" sz="2000" b="1" dirty="0" smtClean="0">
                <a:latin typeface="Arial" pitchFamily="34" charset="0"/>
                <a:cs typeface="Arial" pitchFamily="34" charset="0"/>
              </a:rPr>
              <a:t> И с пъстрите цветя наболи </a:t>
            </a:r>
          </a:p>
          <a:p>
            <a:pPr>
              <a:buNone/>
            </a:pPr>
            <a:r>
              <a:rPr lang="bg-BG" sz="2000" b="1" dirty="0" smtClean="0">
                <a:latin typeface="Arial" pitchFamily="34" charset="0"/>
                <a:cs typeface="Arial" pitchFamily="34" charset="0"/>
              </a:rPr>
              <a:t>през първи слънчев ден .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bg-BG" sz="2000" b="1" dirty="0" smtClean="0">
                <a:latin typeface="Arial" pitchFamily="34" charset="0"/>
                <a:cs typeface="Arial" pitchFamily="34" charset="0"/>
              </a:rPr>
              <a:t>                </a:t>
            </a:r>
          </a:p>
          <a:p>
            <a:endParaRPr lang="bg-BG" dirty="0"/>
          </a:p>
        </p:txBody>
      </p:sp>
      <p:pic>
        <p:nvPicPr>
          <p:cNvPr id="6" name="Picture 5" descr="Park-1002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0" y="1828800"/>
            <a:ext cx="3430187" cy="3209925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ook_open-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66799"/>
            <a:ext cx="9144000" cy="584969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1"/>
            <a:ext cx="3810000" cy="4114799"/>
          </a:xfrm>
        </p:spPr>
        <p:txBody>
          <a:bodyPr/>
          <a:lstStyle/>
          <a:p>
            <a:pPr>
              <a:buNone/>
            </a:pPr>
            <a:r>
              <a:rPr lang="bg-BG" dirty="0" smtClean="0"/>
              <a:t> </a:t>
            </a:r>
            <a:r>
              <a:rPr lang="bg-BG" dirty="0" smtClean="0">
                <a:latin typeface="Arial" pitchFamily="34" charset="0"/>
                <a:cs typeface="Arial" pitchFamily="34" charset="0"/>
              </a:rPr>
              <a:t>Обичам те, когато лято</a:t>
            </a:r>
          </a:p>
          <a:p>
            <a:pPr>
              <a:buNone/>
            </a:pPr>
            <a:r>
              <a:rPr lang="bg-BG" dirty="0" smtClean="0">
                <a:latin typeface="Arial" pitchFamily="34" charset="0"/>
                <a:cs typeface="Arial" pitchFamily="34" charset="0"/>
              </a:rPr>
              <a:t>житата позлати.</a:t>
            </a:r>
          </a:p>
          <a:p>
            <a:pPr marL="90488" indent="19050">
              <a:buNone/>
            </a:pPr>
            <a:r>
              <a:rPr lang="bg-BG" dirty="0" smtClean="0">
                <a:latin typeface="Arial" pitchFamily="34" charset="0"/>
                <a:cs typeface="Arial" pitchFamily="34" charset="0"/>
              </a:rPr>
              <a:t>И жътва закипи в полята</a:t>
            </a:r>
          </a:p>
          <a:p>
            <a:pPr>
              <a:buNone/>
            </a:pPr>
            <a:r>
              <a:rPr lang="bg-BG" dirty="0" smtClean="0">
                <a:latin typeface="Arial" pitchFamily="34" charset="0"/>
                <a:cs typeface="Arial" pitchFamily="34" charset="0"/>
              </a:rPr>
              <a:t>и морно дишаш ти.   </a:t>
            </a:r>
            <a:endParaRPr lang="bg-B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pPr algn="ctr"/>
            <a:r>
              <a:rPr lang="bg-BG" dirty="0" smtClean="0"/>
              <a:t> </a:t>
            </a:r>
            <a:r>
              <a:rPr lang="bg-BG" sz="40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АЗ ОБИЧАМ БЪЛГАРИЯ</a:t>
            </a:r>
            <a:endParaRPr lang="bg-BG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Dobrudja_whea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8201" y="1752600"/>
            <a:ext cx="3581400" cy="32004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Picture 5" descr="img_75929_1113707_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000" y="6000750"/>
            <a:ext cx="952500" cy="857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ook_open-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19200"/>
            <a:ext cx="9144000" cy="56388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9600" y="1447800"/>
            <a:ext cx="3962400" cy="4559491"/>
          </a:xfrm>
        </p:spPr>
        <p:txBody>
          <a:bodyPr/>
          <a:lstStyle/>
          <a:p>
            <a:pPr>
              <a:buNone/>
            </a:pPr>
            <a:r>
              <a:rPr lang="bg-BG" dirty="0" smtClean="0"/>
              <a:t>  </a:t>
            </a:r>
            <a:r>
              <a:rPr lang="bg-BG" b="1" dirty="0" smtClean="0">
                <a:latin typeface="Arial" pitchFamily="34" charset="0"/>
                <a:cs typeface="Arial" pitchFamily="34" charset="0"/>
              </a:rPr>
              <a:t>Обичам те, когато есен</a:t>
            </a:r>
          </a:p>
          <a:p>
            <a:pPr>
              <a:buNone/>
            </a:pPr>
            <a:r>
              <a:rPr lang="bg-BG" b="1" dirty="0" smtClean="0">
                <a:latin typeface="Arial" pitchFamily="34" charset="0"/>
                <a:cs typeface="Arial" pitchFamily="34" charset="0"/>
              </a:rPr>
              <a:t>  под бистър небосвод,</a:t>
            </a:r>
          </a:p>
          <a:p>
            <a:pPr>
              <a:buNone/>
            </a:pPr>
            <a:r>
              <a:rPr lang="bg-BG" b="1" dirty="0" smtClean="0">
                <a:latin typeface="Arial" pitchFamily="34" charset="0"/>
                <a:cs typeface="Arial" pitchFamily="34" charset="0"/>
              </a:rPr>
              <a:t>  събира плодовете с песен</a:t>
            </a:r>
          </a:p>
          <a:p>
            <a:pPr>
              <a:buNone/>
            </a:pPr>
            <a:r>
              <a:rPr lang="bg-BG" b="1" dirty="0" smtClean="0">
                <a:latin typeface="Arial" pitchFamily="34" charset="0"/>
                <a:cs typeface="Arial" pitchFamily="34" charset="0"/>
              </a:rPr>
              <a:t>  работният  народ.</a:t>
            </a:r>
            <a:endParaRPr lang="bg-BG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pPr algn="ctr"/>
            <a:r>
              <a:rPr lang="bg-BG" sz="40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АЗ ОБИЧАМ БЪЛГАРИЯ</a:t>
            </a:r>
            <a:endParaRPr lang="bg-BG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Есенен_Пейзаж_e8fc1_510266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2057400"/>
            <a:ext cx="3098800" cy="3314700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ook_open-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19200"/>
            <a:ext cx="9144000" cy="56388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3962400" cy="4953000"/>
          </a:xfrm>
        </p:spPr>
        <p:txBody>
          <a:bodyPr/>
          <a:lstStyle/>
          <a:p>
            <a:pPr>
              <a:buNone/>
            </a:pPr>
            <a:r>
              <a:rPr lang="bg-BG" dirty="0" smtClean="0"/>
              <a:t>  </a:t>
            </a:r>
            <a:r>
              <a:rPr lang="bg-BG" dirty="0" smtClean="0">
                <a:latin typeface="Arial" pitchFamily="34" charset="0"/>
                <a:cs typeface="Arial" pitchFamily="34" charset="0"/>
              </a:rPr>
              <a:t>Обичам те и зиме- бяла,</a:t>
            </a:r>
          </a:p>
          <a:p>
            <a:pPr>
              <a:buNone/>
            </a:pPr>
            <a:r>
              <a:rPr lang="bg-BG" dirty="0" smtClean="0">
                <a:latin typeface="Arial" pitchFamily="34" charset="0"/>
                <a:cs typeface="Arial" pitchFamily="34" charset="0"/>
              </a:rPr>
              <a:t>  с дълбоки снегове.</a:t>
            </a:r>
          </a:p>
          <a:p>
            <a:pPr>
              <a:buNone/>
            </a:pPr>
            <a:r>
              <a:rPr lang="bg-BG" dirty="0" smtClean="0">
                <a:latin typeface="Arial" pitchFamily="34" charset="0"/>
                <a:cs typeface="Arial" pitchFamily="34" charset="0"/>
              </a:rPr>
              <a:t>  Когато пак си разцъфтяла,</a:t>
            </a:r>
          </a:p>
          <a:p>
            <a:pPr>
              <a:buNone/>
            </a:pPr>
            <a:r>
              <a:rPr lang="bg-BG" dirty="0" smtClean="0">
                <a:latin typeface="Arial" pitchFamily="34" charset="0"/>
                <a:cs typeface="Arial" pitchFamily="34" charset="0"/>
              </a:rPr>
              <a:t>  но в снежни цветове.</a:t>
            </a:r>
          </a:p>
          <a:p>
            <a:pPr>
              <a:buNone/>
            </a:pPr>
            <a:r>
              <a:rPr lang="bg-BG" dirty="0" smtClean="0"/>
              <a:t>     </a:t>
            </a:r>
            <a:endParaRPr lang="bg-B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bg-BG" dirty="0" smtClean="0"/>
              <a:t>      </a:t>
            </a:r>
            <a:r>
              <a:rPr lang="bg-B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АЗ ОБИЧАМ БЪЛГАРИЯ</a:t>
            </a:r>
            <a:endParaRPr lang="bg-B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winter-wonderland-wallpap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76800" y="2362200"/>
            <a:ext cx="3262811" cy="2762864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softEdge rad="63500"/>
          </a:effectLst>
        </p:spPr>
      </p:pic>
      <p:pic>
        <p:nvPicPr>
          <p:cNvPr id="7" name="Picture 6" descr="img_75929_1113707_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72400" y="381000"/>
            <a:ext cx="952500" cy="857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bg-BG" dirty="0" smtClean="0"/>
              <a:t>                 </a:t>
            </a:r>
          </a:p>
          <a:p>
            <a:pPr>
              <a:buNone/>
            </a:pPr>
            <a:r>
              <a:rPr lang="bg-BG" dirty="0" smtClean="0"/>
              <a:t>     </a:t>
            </a:r>
            <a:r>
              <a:rPr lang="bg-BG" dirty="0" smtClean="0">
                <a:latin typeface="Arial" pitchFamily="34" charset="0"/>
                <a:cs typeface="Arial" pitchFamily="34" charset="0"/>
              </a:rPr>
              <a:t>В миналото съм била плавателен воден басейн. По бреговете ми е разположен вторият по големина град в България.</a:t>
            </a:r>
          </a:p>
          <a:p>
            <a:pPr>
              <a:buNone/>
            </a:pPr>
            <a:r>
              <a:rPr lang="bg-BG" dirty="0" smtClean="0">
                <a:latin typeface="Arial" pitchFamily="34" charset="0"/>
                <a:cs typeface="Arial" pitchFamily="34" charset="0"/>
              </a:rPr>
              <a:t>                                            Коя съм аз ?</a:t>
            </a:r>
            <a:endParaRPr lang="bg-B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O</a:t>
            </a:r>
            <a:r>
              <a:rPr lang="bg-BG" sz="36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ткрийте</a:t>
            </a:r>
            <a:r>
              <a:rPr lang="bg-BG" sz="3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bg-BG" sz="3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</a:br>
            <a:r>
              <a:rPr lang="bg-BG" sz="3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    кой  географски обект съм ?          </a:t>
            </a:r>
            <a:endParaRPr lang="bg-BG" sz="3600" dirty="0">
              <a:ln/>
              <a:solidFill>
                <a:schemeClr val="accent3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Svilengrad_marica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3581400"/>
            <a:ext cx="3352800" cy="25146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Picture 4" descr="img_75929_1113707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2800" y="5181600"/>
            <a:ext cx="1409700" cy="126873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62400" y="62484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latin typeface="Arial" pitchFamily="34" charset="0"/>
                <a:cs typeface="Arial" pitchFamily="34" charset="0"/>
              </a:rPr>
              <a:t>Марица</a:t>
            </a:r>
            <a:endParaRPr lang="bg-BG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090508135751_1_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17858" y="3886200"/>
            <a:ext cx="5359088" cy="24384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bg-BG" dirty="0" smtClean="0"/>
              <a:t>       </a:t>
            </a:r>
            <a:r>
              <a:rPr lang="bg-BG" dirty="0" smtClean="0">
                <a:latin typeface="Arial" pitchFamily="34" charset="0"/>
                <a:cs typeface="Arial" pitchFamily="34" charset="0"/>
              </a:rPr>
              <a:t>Разположен съм на брега на р. Осъм. Най-старата ми градска част носи името </a:t>
            </a:r>
            <a:r>
              <a:rPr lang="bg-BG" dirty="0" err="1" smtClean="0">
                <a:latin typeface="Arial" pitchFamily="34" charset="0"/>
                <a:cs typeface="Arial" pitchFamily="34" charset="0"/>
              </a:rPr>
              <a:t>Вароша</a:t>
            </a:r>
            <a:r>
              <a:rPr lang="bg-BG" dirty="0" smtClean="0">
                <a:latin typeface="Arial" pitchFamily="34" charset="0"/>
                <a:cs typeface="Arial" pitchFamily="34" charset="0"/>
              </a:rPr>
              <a:t>. В нея  се намира покритият мост, построен през 1847 год. от самоукия майстор Кольо </a:t>
            </a:r>
            <a:r>
              <a:rPr lang="bg-BG" dirty="0" err="1" smtClean="0">
                <a:latin typeface="Arial" pitchFamily="34" charset="0"/>
                <a:cs typeface="Arial" pitchFamily="34" charset="0"/>
              </a:rPr>
              <a:t>Фичето</a:t>
            </a:r>
            <a:r>
              <a:rPr lang="bg-BG" dirty="0" smtClean="0">
                <a:latin typeface="Arial" pitchFamily="34" charset="0"/>
                <a:cs typeface="Arial" pitchFamily="34" charset="0"/>
              </a:rPr>
              <a:t>. Наричат ме “Люляковият град “.</a:t>
            </a:r>
          </a:p>
          <a:p>
            <a:pPr>
              <a:buNone/>
            </a:pPr>
            <a:r>
              <a:rPr lang="bg-BG" dirty="0" smtClean="0">
                <a:latin typeface="Arial" pitchFamily="34" charset="0"/>
                <a:cs typeface="Arial" pitchFamily="34" charset="0"/>
              </a:rPr>
              <a:t>                                               Кой съм аз ?</a:t>
            </a:r>
            <a:endParaRPr lang="bg-B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O</a:t>
            </a:r>
            <a:r>
              <a:rPr lang="bg-BG" sz="36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ткрийте</a:t>
            </a:r>
            <a:r>
              <a:rPr lang="bg-BG" sz="3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bg-BG" sz="3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</a:br>
            <a:r>
              <a:rPr lang="bg-BG" sz="3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    кой  географски обект съм ?          </a:t>
            </a:r>
            <a:endParaRPr lang="bg-BG" sz="3600" dirty="0">
              <a:ln/>
              <a:solidFill>
                <a:schemeClr val="accent3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62400" y="62484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latin typeface="Arial" pitchFamily="34" charset="0"/>
                <a:cs typeface="Arial" pitchFamily="34" charset="0"/>
              </a:rPr>
              <a:t>Ловеч</a:t>
            </a:r>
            <a:endParaRPr lang="bg-BG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img_75929_1113707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01000" y="3352800"/>
            <a:ext cx="952500" cy="857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ska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22586" y="2895600"/>
            <a:ext cx="4849813" cy="35814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144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bg-BG" dirty="0" smtClean="0"/>
              <a:t>         </a:t>
            </a:r>
            <a:br>
              <a:rPr lang="bg-BG" dirty="0" smtClean="0"/>
            </a:br>
            <a:r>
              <a:rPr lang="bg-BG" dirty="0" smtClean="0"/>
              <a:t> </a:t>
            </a:r>
            <a:r>
              <a:rPr lang="bg-BG" dirty="0" smtClean="0">
                <a:latin typeface="Arial" pitchFamily="34" charset="0"/>
                <a:cs typeface="Arial" pitchFamily="34" charset="0"/>
              </a:rPr>
              <a:t>Живописен и неповторим съм. По своя път ме е образувала най-дългата река в България.</a:t>
            </a:r>
          </a:p>
          <a:p>
            <a:pPr>
              <a:buNone/>
            </a:pPr>
            <a:r>
              <a:rPr lang="bg-BG" dirty="0" smtClean="0">
                <a:latin typeface="Arial" pitchFamily="34" charset="0"/>
                <a:cs typeface="Arial" pitchFamily="34" charset="0"/>
              </a:rPr>
              <a:t>                       Кой съм аз ?</a:t>
            </a:r>
            <a:endParaRPr lang="bg-BG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img_75929_1113707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48600" y="2438400"/>
            <a:ext cx="952500" cy="85725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O</a:t>
            </a:r>
            <a:r>
              <a:rPr lang="bg-BG" sz="36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ткрийте</a:t>
            </a:r>
            <a:r>
              <a:rPr lang="bg-BG" sz="3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bg-BG" sz="3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</a:br>
            <a:r>
              <a:rPr lang="bg-BG" sz="3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    кой  географски обект съм ?    </a:t>
            </a:r>
            <a:r>
              <a:rPr lang="bg-BG" sz="3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 </a:t>
            </a:r>
            <a:endParaRPr lang="bg-BG" sz="360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24400" y="648866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latin typeface="Arial" pitchFamily="34" charset="0"/>
                <a:cs typeface="Arial" pitchFamily="34" charset="0"/>
              </a:rPr>
              <a:t>Искърски пролом</a:t>
            </a:r>
            <a:endParaRPr lang="bg-BG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IG_Bansko_center_3_12608054252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24400" y="3886200"/>
            <a:ext cx="4000500" cy="25908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7924800" cy="4559491"/>
          </a:xfrm>
        </p:spPr>
        <p:txBody>
          <a:bodyPr/>
          <a:lstStyle/>
          <a:p>
            <a:pPr>
              <a:buNone/>
            </a:pPr>
            <a:r>
              <a:rPr lang="bg-BG" dirty="0" smtClean="0"/>
              <a:t>    </a:t>
            </a:r>
            <a:r>
              <a:rPr lang="bg-B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Разположен съм в подножието на Пирин. През 1835 год. с разрешение на султана е построена църквата “Света Троица”. В двора и се издига часовникова кула, строена от самоук майстор.</a:t>
            </a:r>
          </a:p>
          <a:p>
            <a:pPr>
              <a:buNone/>
            </a:pPr>
            <a:r>
              <a:rPr lang="bg-B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  Родно място съм на  Паисий Хилендарски и Неофит Рилски.</a:t>
            </a:r>
          </a:p>
          <a:p>
            <a:pPr>
              <a:buNone/>
            </a:pPr>
            <a:r>
              <a:rPr lang="bg-B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                 Кой съм аз ?  </a:t>
            </a:r>
            <a:endParaRPr lang="bg-BG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img_75929_1113707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01000" y="1295400"/>
            <a:ext cx="952500" cy="85725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O</a:t>
            </a:r>
            <a:r>
              <a:rPr lang="bg-BG" sz="36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ткрийте</a:t>
            </a:r>
            <a:r>
              <a:rPr lang="bg-BG" sz="3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bg-BG" sz="3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</a:br>
            <a:r>
              <a:rPr lang="bg-BG" sz="3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    кой  географски обект съм ?          </a:t>
            </a:r>
            <a:endParaRPr lang="bg-BG" sz="3600" dirty="0">
              <a:ln/>
              <a:solidFill>
                <a:schemeClr val="accent3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8200" y="6488668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latin typeface="Arial" pitchFamily="34" charset="0"/>
                <a:cs typeface="Arial" pitchFamily="34" charset="0"/>
              </a:rPr>
              <a:t>Банско</a:t>
            </a:r>
            <a:endParaRPr lang="bg-BG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bg-BG" dirty="0" smtClean="0"/>
              <a:t>                           </a:t>
            </a:r>
            <a:endParaRPr lang="bg-B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81000" y="274638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bg-BG" dirty="0" smtClean="0"/>
              <a:t>       </a:t>
            </a:r>
            <a:r>
              <a:rPr lang="bg-B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ГЛАВОБЛЪСКАНИЦА</a:t>
            </a:r>
            <a:r>
              <a:rPr lang="bg-B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endParaRPr lang="bg-B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752600" y="2209799"/>
          <a:ext cx="6096000" cy="296672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370841"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 Б</a:t>
                      </a:r>
                      <a:endParaRPr lang="bg-BG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Я</a:t>
                      </a:r>
                      <a:endParaRPr lang="bg-BG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Л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Л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Ъ</a:t>
                      </a:r>
                      <a:endParaRPr lang="bg-BG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Л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И</a:t>
                      </a:r>
                      <a:endParaRPr lang="bg-BG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Х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А</a:t>
                      </a:r>
                      <a:endParaRPr lang="bg-BG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Е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З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Л</a:t>
                      </a:r>
                      <a:endParaRPr lang="bg-BG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Б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У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Г</a:t>
                      </a:r>
                      <a:endParaRPr lang="bg-BG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А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Е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Р</a:t>
                      </a:r>
                      <a:endParaRPr lang="bg-BG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У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Д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З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Е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А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Е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Ч</a:t>
                      </a:r>
                      <a:endParaRPr lang="bg-BG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 descr="img_75929_1113707_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48600" y="5486400"/>
            <a:ext cx="952500" cy="857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bg-BG" dirty="0" smtClean="0"/>
              <a:t>                       </a:t>
            </a:r>
            <a:endParaRPr lang="bg-B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       </a:t>
            </a:r>
            <a:r>
              <a:rPr lang="bg-B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ГЛАВОБЛЪСКАНИЦА </a:t>
            </a:r>
            <a:endParaRPr lang="bg-B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752600" y="2133600"/>
          <a:ext cx="6096000" cy="1854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370840"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С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Т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А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Р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А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Л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А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Н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И</a:t>
                      </a:r>
                      <a:endParaRPr lang="bg-BG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Н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А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О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Г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О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С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Т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А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М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А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Р</a:t>
                      </a:r>
                      <a:endParaRPr lang="bg-BG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И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Ц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А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Ф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А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С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У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Л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Н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Е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Ф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Т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Л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О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М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И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Х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Т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И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М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А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Н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Т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Ю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Т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Ю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Н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Я</a:t>
                      </a:r>
                      <a:endParaRPr lang="bg-BG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М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Б</a:t>
                      </a:r>
                      <a:endParaRPr lang="bg-BG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О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Л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В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Ъ</a:t>
                      </a:r>
                      <a:endParaRPr lang="bg-BG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Г</a:t>
                      </a:r>
                      <a:endParaRPr lang="bg-BG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Л</a:t>
                      </a:r>
                      <a:endParaRPr lang="bg-BG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И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latin typeface="Arial" pitchFamily="34" charset="0"/>
                          <a:cs typeface="Arial" pitchFamily="34" charset="0"/>
                        </a:rPr>
                        <a:t>Щ</a:t>
                      </a:r>
                      <a:endParaRPr lang="bg-BG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А</a:t>
                      </a:r>
                      <a:endParaRPr lang="bg-BG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5" descr="img_75929_1113707_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24800" y="5105400"/>
            <a:ext cx="952500" cy="857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2176272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bg-BG" dirty="0" smtClean="0"/>
              <a:t>                                </a:t>
            </a:r>
          </a:p>
          <a:p>
            <a:pPr>
              <a:buNone/>
            </a:pPr>
            <a:r>
              <a:rPr lang="bg-BG" dirty="0" smtClean="0"/>
              <a:t>                           </a:t>
            </a:r>
          </a:p>
          <a:p>
            <a:pPr>
              <a:buNone/>
            </a:pPr>
            <a:r>
              <a:rPr lang="bg-BG" sz="3800" dirty="0" smtClean="0"/>
              <a:t>   </a:t>
            </a:r>
            <a:r>
              <a:rPr lang="bg-BG" sz="4900" dirty="0" smtClean="0">
                <a:latin typeface="Arial" pitchFamily="34" charset="0"/>
                <a:cs typeface="Arial" pitchFamily="34" charset="0"/>
              </a:rPr>
              <a:t>Коя река е най-дългият старопланински приток на р.Дунав ?       </a:t>
            </a:r>
          </a:p>
          <a:p>
            <a:pPr>
              <a:buNone/>
            </a:pPr>
            <a:r>
              <a:rPr lang="bg-BG" sz="4900" dirty="0" smtClean="0">
                <a:latin typeface="Arial" pitchFamily="34" charset="0"/>
                <a:cs typeface="Arial" pitchFamily="34" charset="0"/>
              </a:rPr>
              <a:t>                                                             МОЪС</a:t>
            </a:r>
          </a:p>
          <a:p>
            <a:pPr>
              <a:buNone/>
            </a:pPr>
            <a:r>
              <a:rPr lang="bg-BG" sz="4000" dirty="0" smtClean="0"/>
              <a:t>      </a:t>
            </a:r>
          </a:p>
          <a:p>
            <a:pPr>
              <a:buNone/>
            </a:pPr>
            <a:endParaRPr lang="bg-BG" dirty="0" smtClean="0"/>
          </a:p>
          <a:p>
            <a:pPr>
              <a:buNone/>
            </a:pPr>
            <a:r>
              <a:rPr lang="bg-BG" dirty="0" smtClean="0"/>
              <a:t> </a:t>
            </a:r>
            <a:endParaRPr lang="bg-B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            </a:t>
            </a:r>
            <a:r>
              <a:rPr lang="bg-B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РАЗЧЕТЕТЕ  АНАГРАМИТЕ </a:t>
            </a:r>
            <a:endParaRPr lang="bg-B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img_75929_1113707_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381000"/>
            <a:ext cx="952500" cy="857250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533400" y="2057400"/>
            <a:ext cx="8229600" cy="3001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bg-BG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        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bg-BG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   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bg-BG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endParaRPr kumimoji="0" lang="bg-BG" sz="2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bg-BG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bg-BG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Как са наричали в миналото Стара планина ?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bg-BG" sz="2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                                     ЕСУХМ</a:t>
            </a:r>
            <a:endParaRPr kumimoji="0" lang="bg-BG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62800" y="2895600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 smtClean="0">
                <a:latin typeface="Arial" pitchFamily="34" charset="0"/>
                <a:cs typeface="Arial" pitchFamily="34" charset="0"/>
              </a:rPr>
              <a:t>Осъм</a:t>
            </a:r>
            <a:endParaRPr lang="bg-BG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34200" y="49530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 smtClean="0">
                <a:latin typeface="Arial" pitchFamily="34" charset="0"/>
                <a:cs typeface="Arial" pitchFamily="34" charset="0"/>
              </a:rPr>
              <a:t>Хемус</a:t>
            </a:r>
            <a:endParaRPr lang="bg-BG" sz="4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5" grpId="0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187147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bg-BG" sz="2400" dirty="0" smtClean="0"/>
              <a:t>  </a:t>
            </a:r>
            <a:r>
              <a:rPr lang="bg-BG" sz="2400" dirty="0" smtClean="0">
                <a:latin typeface="Arial" pitchFamily="34" charset="0"/>
                <a:cs typeface="Arial" pitchFamily="34" charset="0"/>
              </a:rPr>
              <a:t>Как са наричали в миналото  Стара планина ?                                             </a:t>
            </a:r>
            <a:br>
              <a:rPr lang="bg-BG" sz="2400" dirty="0" smtClean="0">
                <a:latin typeface="Arial" pitchFamily="34" charset="0"/>
                <a:cs typeface="Arial" pitchFamily="34" charset="0"/>
              </a:rPr>
            </a:br>
            <a:endParaRPr lang="bg-BG" sz="24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bg-BG" sz="2400" dirty="0" smtClean="0">
                <a:latin typeface="Arial" pitchFamily="34" charset="0"/>
                <a:cs typeface="Arial" pitchFamily="34" charset="0"/>
              </a:rPr>
              <a:t>                                            ЛКНАБА</a:t>
            </a:r>
          </a:p>
          <a:p>
            <a:pPr>
              <a:buNone/>
            </a:pPr>
            <a:endParaRPr lang="bg-BG" sz="2400" dirty="0" smtClean="0"/>
          </a:p>
          <a:p>
            <a:pPr>
              <a:buNone/>
            </a:pPr>
            <a:endParaRPr lang="bg-BG" sz="2400" dirty="0" smtClean="0"/>
          </a:p>
          <a:p>
            <a:pPr>
              <a:buNone/>
            </a:pPr>
            <a:endParaRPr lang="bg-BG" sz="2400" dirty="0" smtClean="0"/>
          </a:p>
          <a:p>
            <a:pPr>
              <a:buNone/>
            </a:pPr>
            <a:endParaRPr lang="bg-BG" sz="2400" dirty="0" smtClean="0"/>
          </a:p>
          <a:p>
            <a:pPr>
              <a:buNone/>
            </a:pPr>
            <a:endParaRPr lang="bg-BG" sz="2400" dirty="0" smtClean="0"/>
          </a:p>
          <a:p>
            <a:pPr>
              <a:buNone/>
            </a:pPr>
            <a:endParaRPr lang="bg-BG" sz="2400" dirty="0" smtClean="0"/>
          </a:p>
          <a:p>
            <a:pPr>
              <a:buNone/>
            </a:pPr>
            <a:endParaRPr lang="bg-BG" sz="2400" dirty="0" smtClean="0"/>
          </a:p>
          <a:p>
            <a:pPr>
              <a:buNone/>
            </a:pPr>
            <a:r>
              <a:rPr lang="bg-BG" sz="2400" dirty="0" smtClean="0"/>
              <a:t> </a:t>
            </a:r>
            <a:endParaRPr lang="bg-BG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229600" cy="1143000"/>
          </a:xfrm>
        </p:spPr>
        <p:txBody>
          <a:bodyPr>
            <a:normAutofit/>
          </a:bodyPr>
          <a:lstStyle/>
          <a:p>
            <a:r>
              <a:rPr lang="bg-BG" dirty="0" smtClean="0"/>
              <a:t>      </a:t>
            </a:r>
            <a:r>
              <a:rPr lang="bg-B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РАЗЧЕТЕТЕ  АНАГРАМИТЕ</a:t>
            </a:r>
            <a:endParaRPr lang="bg-BG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img_75929_1113707_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800" y="2743200"/>
            <a:ext cx="952500" cy="8572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10400" y="266700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 smtClean="0">
                <a:latin typeface="Arial" pitchFamily="34" charset="0"/>
                <a:cs typeface="Arial" pitchFamily="34" charset="0"/>
              </a:rPr>
              <a:t>Балкан</a:t>
            </a: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33400" y="2667000"/>
            <a:ext cx="8229600" cy="22860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bg-BG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endParaRPr kumimoji="0" lang="bg-BG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endParaRPr kumimoji="0" lang="bg-BG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endParaRPr kumimoji="0" lang="bg-BG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bg-BG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Едно от имената на днешната ни столица ?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bg-BG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                                 </a:t>
            </a:r>
            <a:br>
              <a:rPr kumimoji="0" lang="bg-BG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</a:br>
            <a:r>
              <a:rPr kumimoji="0" lang="bg-BG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                                         ЕСДИАКР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endParaRPr kumimoji="0" lang="bg-BG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endParaRPr kumimoji="0" lang="bg-BG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endParaRPr kumimoji="0" lang="bg-BG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endParaRPr kumimoji="0" lang="bg-BG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bg-BG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endParaRPr kumimoji="0" lang="bg-BG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29400" y="601980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 smtClean="0">
                <a:latin typeface="Arial" pitchFamily="34" charset="0"/>
                <a:cs typeface="Arial" pitchFamily="34" charset="0"/>
              </a:rPr>
              <a:t>Сердика</a:t>
            </a: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210007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bg-BG" dirty="0" smtClean="0"/>
              <a:t>      </a:t>
            </a:r>
            <a:r>
              <a:rPr lang="bg-BG" dirty="0" smtClean="0">
                <a:latin typeface="Arial" pitchFamily="34" charset="0"/>
                <a:cs typeface="Arial" pitchFamily="34" charset="0"/>
              </a:rPr>
              <a:t>Проследете на картата и запишете пътя на река Искър………………………………………………………………………….</a:t>
            </a:r>
          </a:p>
          <a:p>
            <a:pPr>
              <a:buNone/>
            </a:pPr>
            <a:r>
              <a:rPr lang="bg-BG" dirty="0" smtClean="0"/>
              <a:t> </a:t>
            </a:r>
            <a:br>
              <a:rPr lang="bg-BG" dirty="0" smtClean="0"/>
            </a:br>
            <a:endParaRPr lang="bg-B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             </a:t>
            </a:r>
            <a:r>
              <a:rPr lang="bg-B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ОТБОР “БАЛКАН”</a:t>
            </a:r>
            <a:endParaRPr lang="bg-B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img_75929_1113707_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62800" y="5334000"/>
            <a:ext cx="952500" cy="8572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447800" y="3105835"/>
            <a:ext cx="7467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 smtClean="0">
                <a:latin typeface="Arial" pitchFamily="34" charset="0"/>
                <a:cs typeface="Arial" pitchFamily="34" charset="0"/>
              </a:rPr>
              <a:t>РИЛА – СТАРА ПЛАНИНА – </a:t>
            </a:r>
          </a:p>
          <a:p>
            <a:r>
              <a:rPr lang="bg-BG" sz="2800" b="1" dirty="0" smtClean="0">
                <a:latin typeface="Arial" pitchFamily="34" charset="0"/>
                <a:cs typeface="Arial" pitchFamily="34" charset="0"/>
              </a:rPr>
              <a:t>ДУНАВСКА РАВНИНА - ДУНАВ</a:t>
            </a: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225247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g-BG" dirty="0" smtClean="0"/>
              <a:t>  </a:t>
            </a:r>
            <a:r>
              <a:rPr lang="bg-BG" dirty="0" smtClean="0">
                <a:latin typeface="Arial" pitchFamily="34" charset="0"/>
                <a:cs typeface="Arial" pitchFamily="34" charset="0"/>
              </a:rPr>
              <a:t>Проследете на картата и запишете пътя на река  Марица……………..............................</a:t>
            </a:r>
          </a:p>
          <a:p>
            <a:pPr>
              <a:buNone/>
            </a:pPr>
            <a:r>
              <a:rPr lang="bg-BG" dirty="0" smtClean="0">
                <a:latin typeface="Arial" pitchFamily="34" charset="0"/>
                <a:cs typeface="Arial" pitchFamily="34" charset="0"/>
              </a:rPr>
              <a:t>                </a:t>
            </a: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endParaRPr lang="bg-B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             </a:t>
            </a:r>
            <a:r>
              <a:rPr lang="bg-B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ОТБОР “ ПИРИН”</a:t>
            </a:r>
            <a:endParaRPr lang="bg-B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img_75929_1113707_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638800"/>
            <a:ext cx="952500" cy="8572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28800" y="3733800"/>
            <a:ext cx="7315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 smtClean="0">
                <a:latin typeface="Arial" pitchFamily="34" charset="0"/>
                <a:cs typeface="Arial" pitchFamily="34" charset="0"/>
              </a:rPr>
              <a:t>РИЛА –ГОРНО-ТРАКИЙСКА НИЗИНА- ДЪРЖАВНА ГРАНИЦА С ТУРЦИЯ – ЕГЕЙСКО МОРЕ </a:t>
            </a:r>
            <a:endParaRPr lang="bg-BG" sz="2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8_pleve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86400" y="4648200"/>
            <a:ext cx="2387600" cy="17907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bg-BG" dirty="0" smtClean="0"/>
              <a:t>              </a:t>
            </a:r>
            <a:r>
              <a:rPr lang="bg-BG" dirty="0" smtClean="0">
                <a:latin typeface="Arial" pitchFamily="34" charset="0"/>
                <a:cs typeface="Arial" pitchFamily="34" charset="0"/>
              </a:rPr>
              <a:t>За кой град се отнася характеристиката :</a:t>
            </a:r>
          </a:p>
          <a:p>
            <a:pPr>
              <a:buNone/>
            </a:pPr>
            <a:r>
              <a:rPr lang="bg-BG" dirty="0" smtClean="0">
                <a:latin typeface="Arial" pitchFamily="34" charset="0"/>
                <a:cs typeface="Arial" pitchFamily="34" charset="0"/>
              </a:rPr>
              <a:t>     </a:t>
            </a:r>
            <a:br>
              <a:rPr lang="bg-BG" dirty="0" smtClean="0">
                <a:latin typeface="Arial" pitchFamily="34" charset="0"/>
                <a:cs typeface="Arial" pitchFamily="34" charset="0"/>
              </a:rPr>
            </a:br>
            <a:r>
              <a:rPr lang="bg-BG" dirty="0" smtClean="0">
                <a:latin typeface="Arial" pitchFamily="34" charset="0"/>
                <a:cs typeface="Arial" pitchFamily="34" charset="0"/>
              </a:rPr>
              <a:t>Градът е наследник на старото тракийско и римско селище </a:t>
            </a:r>
            <a:r>
              <a:rPr lang="bg-BG" dirty="0" err="1" smtClean="0">
                <a:latin typeface="Arial" pitchFamily="34" charset="0"/>
                <a:cs typeface="Arial" pitchFamily="34" charset="0"/>
              </a:rPr>
              <a:t>Сторгозия</a:t>
            </a:r>
            <a:r>
              <a:rPr lang="bg-BG" dirty="0" smtClean="0">
                <a:latin typeface="Arial" pitchFamily="34" charset="0"/>
                <a:cs typeface="Arial" pitchFamily="34" charset="0"/>
              </a:rPr>
              <a:t>.</a:t>
            </a:r>
            <a:br>
              <a:rPr lang="bg-BG" dirty="0" smtClean="0">
                <a:latin typeface="Arial" pitchFamily="34" charset="0"/>
                <a:cs typeface="Arial" pitchFamily="34" charset="0"/>
              </a:rPr>
            </a:br>
            <a:r>
              <a:rPr lang="bg-BG" dirty="0" smtClean="0">
                <a:latin typeface="Arial" pitchFamily="34" charset="0"/>
                <a:cs typeface="Arial" pitchFamily="34" charset="0"/>
              </a:rPr>
              <a:t>Той е най-големият град в Дунавската равнина.Паметниците и паркът “Кайлъка” привличат много туристи.</a:t>
            </a:r>
          </a:p>
          <a:p>
            <a:pPr>
              <a:buNone/>
            </a:pPr>
            <a:r>
              <a:rPr lang="bg-BG" dirty="0" smtClean="0">
                <a:latin typeface="Arial" pitchFamily="34" charset="0"/>
                <a:cs typeface="Arial" pitchFamily="34" charset="0"/>
              </a:rPr>
              <a:t>                        ЛПЕВНЕ</a:t>
            </a:r>
            <a:endParaRPr lang="bg-B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24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                </a:t>
            </a:r>
            <a:r>
              <a:rPr lang="bg-B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ОТБОР “ БАЛКАН</a:t>
            </a:r>
            <a:r>
              <a:rPr lang="bg-BG" dirty="0" smtClean="0">
                <a:latin typeface="Arial" pitchFamily="34" charset="0"/>
                <a:cs typeface="Arial" pitchFamily="34" charset="0"/>
              </a:rPr>
              <a:t>”</a:t>
            </a:r>
            <a:br>
              <a:rPr lang="bg-BG" dirty="0" smtClean="0">
                <a:latin typeface="Arial" pitchFamily="34" charset="0"/>
                <a:cs typeface="Arial" pitchFamily="34" charset="0"/>
              </a:rPr>
            </a:br>
            <a:endParaRPr lang="bg-BG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 descr="img_75929_1113707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91400" y="304800"/>
            <a:ext cx="1295400" cy="1219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0" y="65532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     </a:t>
            </a:r>
            <a:r>
              <a:rPr lang="bg-BG" b="1" dirty="0" smtClean="0">
                <a:latin typeface="Arial" pitchFamily="34" charset="0"/>
                <a:cs typeface="Arial" pitchFamily="34" charset="0"/>
              </a:rPr>
              <a:t>Плевен</a:t>
            </a:r>
            <a:endParaRPr lang="bg-BG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iustendil_-_hisarla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53200" y="5105400"/>
            <a:ext cx="2240280" cy="132805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g-BG" dirty="0" smtClean="0"/>
              <a:t>  </a:t>
            </a:r>
            <a:r>
              <a:rPr lang="bg-BG" dirty="0" smtClean="0">
                <a:latin typeface="Arial" pitchFamily="34" charset="0"/>
                <a:cs typeface="Arial" pitchFamily="34" charset="0"/>
              </a:rPr>
              <a:t>За кой град се отнася характеристиката :</a:t>
            </a:r>
          </a:p>
          <a:p>
            <a:pPr>
              <a:buNone/>
            </a:pPr>
            <a:r>
              <a:rPr lang="bg-BG" dirty="0" smtClean="0">
                <a:latin typeface="Arial" pitchFamily="34" charset="0"/>
                <a:cs typeface="Arial" pitchFamily="34" charset="0"/>
              </a:rPr>
              <a:t>      Градът е познат като балнеоложки център.Топлите минерални извори с т.до 73˚С са негово природно богатство. Щедър дар са и ароматните и сладки плодове (ябълки и сливи).Своеобразна прелест му придава Хисарлъка. Ежегодно се организират пролетни празници на 22 март……………………………………</a:t>
            </a:r>
          </a:p>
          <a:p>
            <a:pPr>
              <a:buNone/>
            </a:pPr>
            <a:r>
              <a:rPr lang="bg-BG" dirty="0" smtClean="0">
                <a:latin typeface="Arial" pitchFamily="34" charset="0"/>
                <a:cs typeface="Arial" pitchFamily="34" charset="0"/>
              </a:rPr>
              <a:t>                                 ЕНСЮДТКИЛ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             </a:t>
            </a:r>
            <a:r>
              <a:rPr lang="bg-B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ОТБОР “ ПИРИН”</a:t>
            </a:r>
            <a:br>
              <a:rPr lang="bg-B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</a:br>
            <a:endParaRPr lang="bg-BG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img_75929_1113707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228600"/>
            <a:ext cx="1295400" cy="1219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629400" y="6477000"/>
            <a:ext cx="289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latin typeface="Arial" pitchFamily="34" charset="0"/>
                <a:cs typeface="Arial" pitchFamily="34" charset="0"/>
              </a:rPr>
              <a:t>Кюстендил</a:t>
            </a:r>
            <a:endParaRPr lang="bg-BG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6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71600" y="1600200"/>
            <a:ext cx="6781800" cy="4410927"/>
          </a:xfrm>
          <a:effectLst>
            <a:softEdge rad="1270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   </a:t>
            </a:r>
            <a:r>
              <a:rPr lang="bg-BG" dirty="0" smtClean="0">
                <a:latin typeface="Arial" pitchFamily="34" charset="0"/>
                <a:cs typeface="Arial" pitchFamily="34" charset="0"/>
              </a:rPr>
              <a:t>Природни забележителности</a:t>
            </a:r>
            <a:endParaRPr lang="bg-BG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tobski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0" y="1143000"/>
            <a:ext cx="6596343" cy="4951137"/>
          </a:xfrm>
          <a:effectLst>
            <a:softEdge rad="1270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   </a:t>
            </a:r>
            <a:r>
              <a:rPr lang="bg-BG" dirty="0" smtClean="0">
                <a:latin typeface="Arial" pitchFamily="34" charset="0"/>
                <a:cs typeface="Arial" pitchFamily="34" charset="0"/>
              </a:rPr>
              <a:t>Природни забележителности</a:t>
            </a:r>
            <a:endParaRPr lang="bg-BG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img_75929_1113707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191000"/>
            <a:ext cx="1295400" cy="121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300px-Boyana_Church_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5800" y="1295400"/>
            <a:ext cx="3810000" cy="28575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686800" cy="1143000"/>
          </a:xfrm>
        </p:spPr>
        <p:txBody>
          <a:bodyPr>
            <a:noAutofit/>
          </a:bodyPr>
          <a:lstStyle/>
          <a:p>
            <a:r>
              <a:rPr lang="bg-BG" sz="3600" dirty="0" smtClean="0"/>
              <a:t>   </a:t>
            </a:r>
            <a:r>
              <a:rPr lang="bg-BG" sz="36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Културни забележителности</a:t>
            </a:r>
            <a:endParaRPr lang="bg-BG" sz="3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images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05400" y="1295400"/>
            <a:ext cx="2743200" cy="2244436"/>
          </a:xfrm>
          <a:prstGeom prst="rect">
            <a:avLst/>
          </a:prstGeom>
        </p:spPr>
      </p:pic>
      <p:pic>
        <p:nvPicPr>
          <p:cNvPr id="6" name="Picture 5" descr="images 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24400" y="3962400"/>
            <a:ext cx="3276600" cy="2370570"/>
          </a:xfrm>
          <a:prstGeom prst="rect">
            <a:avLst/>
          </a:prstGeom>
        </p:spPr>
      </p:pic>
      <p:pic>
        <p:nvPicPr>
          <p:cNvPr id="7" name="Picture 6" descr="img_75929_1113707_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00200" y="4343400"/>
            <a:ext cx="1905000" cy="17929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IMG_1824-2S-575x38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3000" y="1510863"/>
            <a:ext cx="6781800" cy="4517268"/>
          </a:xfrm>
          <a:effectLst>
            <a:softEdge rad="63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   </a:t>
            </a:r>
            <a:r>
              <a:rPr lang="bg-BG" sz="40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Културни забележителности</a:t>
            </a:r>
            <a:endParaRPr lang="bg-BG" sz="40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img_75929_1113707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24800" y="5925671"/>
            <a:ext cx="990600" cy="9323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1228946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3733800"/>
            <a:ext cx="3733800" cy="1905000"/>
          </a:xfrm>
          <a:prstGeom prst="rect">
            <a:avLst/>
          </a:prstGeom>
        </p:spPr>
      </p:pic>
      <p:pic>
        <p:nvPicPr>
          <p:cNvPr id="10" name="Picture 9" descr="2968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43400" y="3733800"/>
            <a:ext cx="4667250" cy="1905000"/>
          </a:xfrm>
          <a:prstGeom prst="rect">
            <a:avLst/>
          </a:prstGeom>
        </p:spPr>
      </p:pic>
      <p:pic>
        <p:nvPicPr>
          <p:cNvPr id="4" name="Content Placeholder 3" descr="images (6)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5867400" y="1295400"/>
            <a:ext cx="3063737" cy="20574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bg-BG" dirty="0" smtClean="0"/>
              <a:t>     </a:t>
            </a:r>
            <a:r>
              <a:rPr lang="bg-B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ЗАЩИТЕНИ ТЕРИТОРИИ</a:t>
            </a:r>
            <a:endParaRPr lang="bg-BG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7" descr="images (7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95800" y="1143000"/>
            <a:ext cx="4495800" cy="2667000"/>
          </a:xfrm>
          <a:prstGeom prst="rect">
            <a:avLst/>
          </a:prstGeom>
        </p:spPr>
      </p:pic>
      <p:pic>
        <p:nvPicPr>
          <p:cNvPr id="9" name="Picture 8" descr="изтеглен файл (2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5800" y="1143000"/>
            <a:ext cx="3838575" cy="2589844"/>
          </a:xfrm>
          <a:prstGeom prst="rect">
            <a:avLst/>
          </a:prstGeom>
        </p:spPr>
      </p:pic>
      <p:pic>
        <p:nvPicPr>
          <p:cNvPr id="14" name="Picture 13" descr="img_75929_1113707_s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81400" y="2819400"/>
            <a:ext cx="1828800" cy="1721223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ropotam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62717" y="1481138"/>
            <a:ext cx="6018566" cy="452596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      </a:t>
            </a:r>
            <a:r>
              <a:rPr lang="bg-B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ЗАЩИТЕНИ ТЕРИТОРИИ</a:t>
            </a:r>
            <a:endParaRPr lang="bg-BG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img_75929_1113707_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48600" y="5257800"/>
            <a:ext cx="990600" cy="9323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9220200" cy="4525963"/>
          </a:xfrm>
        </p:spPr>
        <p:txBody>
          <a:bodyPr/>
          <a:lstStyle/>
          <a:p>
            <a:pPr marL="0" indent="109538">
              <a:buNone/>
            </a:pPr>
            <a:r>
              <a:rPr lang="bg-BG" dirty="0" smtClean="0">
                <a:latin typeface="Arial" pitchFamily="34" charset="0"/>
                <a:cs typeface="Arial" pitchFamily="34" charset="0"/>
              </a:rPr>
              <a:t>ИЗУЧАВАЙТЕ  БЪЛГАРИЯ, ЗА ДА Я ОПОЗНАЕТЕ!                                   </a:t>
            </a:r>
          </a:p>
          <a:p>
            <a:endParaRPr lang="bg-BG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bg-BG" dirty="0" smtClean="0">
                <a:latin typeface="Arial" pitchFamily="34" charset="0"/>
                <a:cs typeface="Arial" pitchFamily="34" charset="0"/>
              </a:rPr>
              <a:t>ОПОЗНАЙТЕ БЪЛГАРИЯ, ЗА ДА Я ОБИКНЕТЕ !</a:t>
            </a:r>
            <a:endParaRPr lang="bg-B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z="40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bg-BG" sz="40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АЗ            БЪЛГАРИЯ</a:t>
            </a:r>
            <a:endParaRPr lang="bg-B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Bulgaria-rose-valle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81400" y="3276600"/>
            <a:ext cx="4267200" cy="3200400"/>
          </a:xfrm>
          <a:prstGeom prst="rect">
            <a:avLst/>
          </a:prstGeom>
        </p:spPr>
      </p:pic>
      <p:pic>
        <p:nvPicPr>
          <p:cNvPr id="6" name="Content Placeholder 3" descr="33139281_125x12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52600" y="381000"/>
            <a:ext cx="1143000" cy="1143000"/>
          </a:xfrm>
          <a:prstGeom prst="rect">
            <a:avLst/>
          </a:prstGeom>
        </p:spPr>
      </p:pic>
      <p:pic>
        <p:nvPicPr>
          <p:cNvPr id="7" name="Picture 6" descr="img_75929_1113707_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09800" y="5410200"/>
            <a:ext cx="914400" cy="860611"/>
          </a:xfrm>
          <a:prstGeom prst="rect">
            <a:avLst/>
          </a:prstGeom>
        </p:spPr>
      </p:pic>
      <p:pic>
        <p:nvPicPr>
          <p:cNvPr id="8" name="Content Placeholder 3" descr="33139281_125x12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52600" y="381000"/>
            <a:ext cx="1143000" cy="114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33139281_125x125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19400" y="304800"/>
            <a:ext cx="1143000" cy="1143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bg-BG" sz="4400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    </a:t>
            </a:r>
            <a:r>
              <a:rPr lang="bg-BG" sz="4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АЗ            БЪЛГАРИЯ</a:t>
            </a:r>
            <a:endParaRPr lang="bg-BG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04800" y="1371600"/>
            <a:ext cx="8572500" cy="5486400"/>
            <a:chOff x="304800" y="1371600"/>
            <a:chExt cx="8572500" cy="5486400"/>
          </a:xfrm>
        </p:grpSpPr>
        <p:pic>
          <p:nvPicPr>
            <p:cNvPr id="6" name="Picture 5" descr="547_deca_v_nosii_na_trapeza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38800" y="4267200"/>
              <a:ext cx="3124200" cy="2343150"/>
            </a:xfrm>
            <a:prstGeom prst="rect">
              <a:avLst/>
            </a:prstGeom>
            <a:effectLst>
              <a:softEdge rad="127000"/>
            </a:effectLst>
          </p:spPr>
        </p:pic>
        <p:pic>
          <p:nvPicPr>
            <p:cNvPr id="7" name="Picture 6" descr="images (9)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62600" y="1371600"/>
              <a:ext cx="3314700" cy="2563368"/>
            </a:xfrm>
            <a:prstGeom prst="rect">
              <a:avLst/>
            </a:prstGeom>
            <a:effectLst>
              <a:softEdge rad="127000"/>
            </a:effectLst>
          </p:spPr>
        </p:pic>
        <p:pic>
          <p:nvPicPr>
            <p:cNvPr id="8" name="Picture 7" descr="DSC02564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4400" y="4029959"/>
              <a:ext cx="3810000" cy="2828041"/>
            </a:xfrm>
            <a:prstGeom prst="rect">
              <a:avLst/>
            </a:prstGeom>
            <a:effectLst>
              <a:softEdge rad="317500"/>
            </a:effectLst>
          </p:spPr>
        </p:pic>
        <p:pic>
          <p:nvPicPr>
            <p:cNvPr id="10" name="Picture 9" descr="h1b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4800" y="1447800"/>
              <a:ext cx="4249674" cy="2514600"/>
            </a:xfrm>
            <a:prstGeom prst="rect">
              <a:avLst/>
            </a:prstGeom>
            <a:effectLst>
              <a:softEdge rad="317500"/>
            </a:effectLst>
          </p:spPr>
        </p:pic>
        <p:pic>
          <p:nvPicPr>
            <p:cNvPr id="11" name="Picture 10" descr="img_75929_1113707_s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95800" y="3505200"/>
              <a:ext cx="990600" cy="932329"/>
            </a:xfrm>
            <a:prstGeom prst="rect">
              <a:avLst/>
            </a:prstGeom>
          </p:spPr>
        </p:pic>
      </p:grpSp>
      <p:pic>
        <p:nvPicPr>
          <p:cNvPr id="12" name="Content Placeholder 3" descr="33139281_125x12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19400" y="304800"/>
            <a:ext cx="1143000" cy="114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33139281_125x125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76600" y="381000"/>
            <a:ext cx="1156498" cy="1156498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/>
          <a:lstStyle/>
          <a:p>
            <a:r>
              <a:rPr lang="bg-BG" sz="4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</a:t>
            </a:r>
            <a:r>
              <a:rPr lang="bg-BG" sz="4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И  аз          БЪЛГАРИЯ  </a:t>
            </a:r>
            <a:endParaRPr lang="bg-B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6722" y="1986677"/>
            <a:ext cx="8886856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ВЕРГИНИЯ ИВАНОВА</a:t>
            </a:r>
          </a:p>
          <a:p>
            <a:pPr algn="ctr"/>
            <a:endParaRPr lang="bg-BG" sz="5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bg-BG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105 </a:t>
            </a:r>
            <a:r>
              <a:rPr lang="bg-BG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СОУ “</a:t>
            </a:r>
            <a:r>
              <a:rPr lang="bg-BG" sz="4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атанас</a:t>
            </a:r>
            <a:r>
              <a:rPr lang="bg-BG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bg-BG" sz="4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далчев</a:t>
            </a:r>
            <a:r>
              <a:rPr lang="bg-BG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”</a:t>
            </a:r>
            <a:endParaRPr lang="en-US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469</TotalTime>
  <Words>745</Words>
  <Application>Microsoft Office PowerPoint</Application>
  <PresentationFormat>On-screen Show (4:3)</PresentationFormat>
  <Paragraphs>274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Concourse</vt:lpstr>
      <vt:lpstr>             </vt:lpstr>
      <vt:lpstr>      ЗНАЕШ ЛИ, ЧЕ…….</vt:lpstr>
      <vt:lpstr>               ТАТКОВИНА</vt:lpstr>
      <vt:lpstr>        МОЯТА РОДИНА БЪЛГАРИЯ </vt:lpstr>
      <vt:lpstr> АЗ ОБИЧАМ БЪЛГАРИЯ</vt:lpstr>
      <vt:lpstr>    АЗ ОБИЧАМ БЪЛГАРИЯ</vt:lpstr>
      <vt:lpstr> АЗ ОБИЧАМ БЪЛГАРИЯ</vt:lpstr>
      <vt:lpstr>АЗ ОБИЧАМ БЪЛГАРИЯ</vt:lpstr>
      <vt:lpstr>      АЗ ОБИЧАМ БЪЛГАРИЯ</vt:lpstr>
      <vt:lpstr>Oткрийте     кой  географски обект съм ?          </vt:lpstr>
      <vt:lpstr>Oткрийте     кой  географски обект съм ?          </vt:lpstr>
      <vt:lpstr>Oткрийте     кой  географски обект съм ?          </vt:lpstr>
      <vt:lpstr>Oткрийте     кой  географски обект съм ?          </vt:lpstr>
      <vt:lpstr>       ГЛАВОБЛЪСКАНИЦА </vt:lpstr>
      <vt:lpstr>       ГЛАВОБЛЪСКАНИЦА </vt:lpstr>
      <vt:lpstr>            РАЗЧЕТЕТЕ  АНАГРАМИТЕ </vt:lpstr>
      <vt:lpstr>      РАЗЧЕТЕТЕ  АНАГРАМИТЕ</vt:lpstr>
      <vt:lpstr>             ОТБОР “БАЛКАН”</vt:lpstr>
      <vt:lpstr>             ОТБОР “ ПИРИН”</vt:lpstr>
      <vt:lpstr>                ОТБОР “ БАЛКАН” </vt:lpstr>
      <vt:lpstr>             ОТБОР “ ПИРИН” </vt:lpstr>
      <vt:lpstr>   Природни забележителности</vt:lpstr>
      <vt:lpstr>   Природни забележителности</vt:lpstr>
      <vt:lpstr>   Културни забележителности</vt:lpstr>
      <vt:lpstr>   Културни забележителности</vt:lpstr>
      <vt:lpstr>     ЗАЩИТЕНИ ТЕРИТОРИИ</vt:lpstr>
      <vt:lpstr>      ЗАЩИТЕНИ ТЕРИТОРИИ</vt:lpstr>
      <vt:lpstr> АЗ            БЪЛГАРИЯ</vt:lpstr>
      <vt:lpstr>     АЗ            БЪЛГАРИЯ</vt:lpstr>
      <vt:lpstr>     И  аз          БЪЛГАРИЯ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АЗ ОБИЧАМ</dc:title>
  <dc:creator>user</dc:creator>
  <cp:lastModifiedBy>user</cp:lastModifiedBy>
  <cp:revision>55</cp:revision>
  <dcterms:created xsi:type="dcterms:W3CDTF">2006-08-16T00:00:00Z</dcterms:created>
  <dcterms:modified xsi:type="dcterms:W3CDTF">2011-11-21T11:36:07Z</dcterms:modified>
</cp:coreProperties>
</file>